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58" r:id="rId3"/>
    <p:sldId id="359" r:id="rId4"/>
    <p:sldId id="402" r:id="rId5"/>
    <p:sldId id="403" r:id="rId6"/>
    <p:sldId id="360" r:id="rId7"/>
    <p:sldId id="361" r:id="rId8"/>
    <p:sldId id="404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405" r:id="rId47"/>
    <p:sldId id="406" r:id="rId48"/>
    <p:sldId id="407" r:id="rId49"/>
    <p:sldId id="399" r:id="rId50"/>
    <p:sldId id="400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01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58"/>
            <p14:sldId id="359"/>
            <p14:sldId id="402"/>
            <p14:sldId id="403"/>
            <p14:sldId id="360"/>
            <p14:sldId id="361"/>
            <p14:sldId id="404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405"/>
            <p14:sldId id="406"/>
            <p14:sldId id="407"/>
            <p14:sldId id="399"/>
            <p14:sldId id="400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3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14.04.2024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9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792FA-4CD1-43EC-8C6A-9ACEA40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E6488-D094-4CF9-AC76-9691F6EB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5D1FB-40FB-4F8B-95F7-CD7D11F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FA82F-3367-407C-A78E-B91CECD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67580-0969-4DCC-8C70-57EF15C8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2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CFC1-EC7D-456E-A7FE-A268D3EC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4193D-2BC9-4C8F-BF87-95BB8F2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D9A51-5C74-4FD8-BC7E-F511119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1E9B9-577A-4788-AA8C-7FE8E8D6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FA4A6B-8780-4473-A6FB-3504C20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5CF2B1-A946-4D76-AD66-EE93B11BF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5F272-4972-4F0F-91D9-CA302DDC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FE06C-A9B9-4B3A-AB47-83C2C167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5E1D-D0A1-423D-BA35-EC250EFC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21386A-F067-4EE5-AAE2-BEC05BA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B600C-FBA6-4A10-AF11-D124F320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1658C-3525-4E72-B8B9-0827C636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965E7-F516-48E2-9FD7-DD82FFCE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8CE6F-7323-48AD-8B4C-863CD398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71FF7-EADB-4541-92C7-692E081C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761F5-C045-4682-9F0F-12ABD79A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2EE54-31BC-4163-A702-9E6D696B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46EF0-1C9C-4F55-912E-D750EAF5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1D79D7-6583-47CB-8DA8-915221C8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7001A-4009-482F-B89D-9F8C2F8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0C9B-F614-4CD0-9821-9A7AD06C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C5B9-5D9B-4235-985A-A2B6A8C0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3122F-47B1-46B5-A5CB-E105BC6D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35C4-42F2-485E-B663-31FBBE5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8A644-07AC-48A0-A54C-7BB739D9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C37C-4E06-4F37-95E0-2807F3B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4E13-CE24-4FE8-BAA9-DD45FDE1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1F2-CCF0-48C8-9E46-2195419B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A27FC-F68E-427D-898C-4967ABE4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CBDE1E-3871-4BD6-9A45-68174EE9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8D7A51-D942-481E-87A1-3712AD3B1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AAF695-A901-4515-938B-62F4558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0B1641-E824-4174-9A11-CE4844F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55D279-F28B-42E9-B77D-9D3565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D8FB-D5CD-4C0C-B1C8-E6F7B6E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3A5B80-3602-4693-A4EB-C8B8CAE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57CE3-B615-468C-88FD-70132AD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4D1A2-B0E2-4DD2-89AD-9186036B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420D8-1B9D-47CF-A39B-BED44131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2B9885-754E-4332-8F8E-C3E5436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69BF2-EA99-45C0-B242-BA41AB5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8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B7C3-B5F0-46E7-8FF7-A133F3F9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B1C62-78FF-45C4-A4B3-34589A7D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EF461-BF91-49F3-B354-016332DC0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B141B-9670-4C21-8335-7715A5D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D990B3-84F4-428A-859B-A363C83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B95FF-78DB-48C2-84B4-9D6846E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13616-8036-404C-99E4-A7F5E3C6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BFCAA-6646-4519-B492-A5E3A01C2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80CF1-AD70-4FA1-B7BD-300728B1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BD365A-5755-4A0F-8FC5-15CC6F55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1F810-688C-410C-BC24-830B0AF2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9E8378-46FE-4E3D-86FD-D6CFF99F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93F78-56C7-4C2D-B624-DB38497A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1F43B-301B-4506-B5A0-F4A55F8B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CCC5C-83CE-4DD8-A169-2A25E31A4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4AAAF-C51E-4D0C-98B2-E7205DA7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A6EDF-DFAA-44B5-A1A4-ED3ED3283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57E4A-D881-4CCA-AA6B-FD06D32C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ru-RU" b="1" dirty="0" err="1"/>
              <a:t>Шаблони</a:t>
            </a:r>
            <a:r>
              <a:rPr lang="ru-RU" b="1" dirty="0"/>
              <a:t> </a:t>
            </a:r>
            <a:r>
              <a:rPr lang="ru-RU" b="1" dirty="0" err="1"/>
              <a:t>клас</a:t>
            </a:r>
            <a:r>
              <a:rPr lang="uk-UA" b="1" dirty="0" err="1"/>
              <a:t>ів</a:t>
            </a:r>
            <a:endParaRPr lang="uk-UA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87C11C-4A3E-4539-A6E1-9F6DC07AA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/>
              <a:t>_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DB99-D1C5-4BF5-BE30-A94CA8DE3686}"/>
              </a:ext>
            </a:extLst>
          </p:cNvPr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8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Вищенаведена</a:t>
            </a:r>
            <a:r>
              <a:rPr lang="ru-RU" sz="1800" dirty="0"/>
              <a:t> </a:t>
            </a:r>
            <a:r>
              <a:rPr lang="ru-RU" sz="1800" dirty="0" err="1"/>
              <a:t>програма</a:t>
            </a:r>
            <a:r>
              <a:rPr lang="ru-RU" sz="1800" dirty="0"/>
              <a:t> </a:t>
            </a:r>
            <a:r>
              <a:rPr lang="ru-RU" sz="1800" dirty="0" err="1"/>
              <a:t>скомпілюється</a:t>
            </a:r>
            <a:r>
              <a:rPr lang="ru-RU" sz="1800" dirty="0"/>
              <a:t>, але </a:t>
            </a:r>
            <a:r>
              <a:rPr lang="ru-RU" sz="1800" dirty="0" err="1"/>
              <a:t>викличе</a:t>
            </a:r>
            <a:r>
              <a:rPr lang="ru-RU" sz="1800" dirty="0"/>
              <a:t> </a:t>
            </a:r>
            <a:r>
              <a:rPr lang="ru-RU" sz="1800" dirty="0" err="1"/>
              <a:t>наступну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 </a:t>
            </a:r>
            <a:r>
              <a:rPr lang="ru-RU" sz="1800" dirty="0" err="1"/>
              <a:t>лінкера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використання шаблону компілятор повинен бачити як визначення шаблону (а не тільки оголошення), так і тип шаблону, який застосовується для створення екземпляру шаблону. Пам’ятаємо, що мова </a:t>
            </a:r>
            <a:r>
              <a:rPr lang="en-US" sz="1800" dirty="0"/>
              <a:t>C++ </a:t>
            </a:r>
            <a:r>
              <a:rPr lang="uk-UA" sz="1800" dirty="0"/>
              <a:t>компілює файли окремо. Коли заголовок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Array.h</a:t>
            </a:r>
            <a:r>
              <a:rPr lang="en-US" sz="1800" dirty="0"/>
              <a:t> </a:t>
            </a:r>
            <a:r>
              <a:rPr lang="uk-UA" sz="1800" dirty="0"/>
              <a:t>підключається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</a:t>
            </a:r>
            <a:r>
              <a:rPr lang="en-US" sz="1800" dirty="0"/>
              <a:t>, </a:t>
            </a:r>
            <a:r>
              <a:rPr lang="uk-UA" sz="1800" dirty="0"/>
              <a:t>то визначення шаблону класу копіюється в цей файл. 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 </a:t>
            </a:r>
            <a:r>
              <a:rPr lang="uk-UA" sz="1800" dirty="0"/>
              <a:t>компілятор бачить, що нам потрібні два екземпляри шаблону класу: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Array&lt;int&gt;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Array&lt;double&gt;</a:t>
            </a:r>
            <a:r>
              <a:rPr lang="en-US" sz="1800" dirty="0"/>
              <a:t>, </a:t>
            </a:r>
            <a:r>
              <a:rPr lang="uk-UA" sz="1800" dirty="0"/>
              <a:t>він створить їх, а потім скомпілює весь цей код як частину файлу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</a:t>
            </a:r>
            <a:r>
              <a:rPr lang="en-US" sz="1800" dirty="0"/>
              <a:t>. </a:t>
            </a:r>
            <a:r>
              <a:rPr lang="uk-UA" sz="1800" dirty="0"/>
              <a:t>Однак, коли справа дійде до компіляції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Array.cpp </a:t>
            </a:r>
            <a:r>
              <a:rPr lang="en-US" sz="1800" dirty="0"/>
              <a:t>(</a:t>
            </a:r>
            <a:r>
              <a:rPr lang="uk-UA" sz="1800" dirty="0"/>
              <a:t>окремим файлом), компілятор </a:t>
            </a:r>
            <a:r>
              <a:rPr lang="uk-UA" sz="1800" dirty="0" err="1"/>
              <a:t>забуде</a:t>
            </a:r>
            <a:r>
              <a:rPr lang="uk-UA" sz="1800" dirty="0"/>
              <a:t>, що ми використовували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Array&lt;int&gt;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Array&lt;double&gt; </a:t>
            </a:r>
            <a:r>
              <a:rPr lang="uk-UA" sz="1800" dirty="0"/>
              <a:t>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main.cpp </a:t>
            </a:r>
            <a:r>
              <a:rPr lang="uk-UA" sz="1800" dirty="0"/>
              <a:t>і не створить екземпляр шаблону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який нам потрібен для виконання програми. Ми отримаємо помилку </a:t>
            </a:r>
            <a:r>
              <a:rPr lang="uk-UA" sz="1800" dirty="0" err="1"/>
              <a:t>лінкера</a:t>
            </a:r>
            <a:r>
              <a:rPr lang="uk-UA" sz="1800" dirty="0"/>
              <a:t>, тому що компілятор не зможе знайти визначення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Array&lt;int&gt;::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Array&lt;double&gt;::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F49FCD-DCD5-4262-B663-2250089D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3" y="1412486"/>
            <a:ext cx="6849431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5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Цю проблему можна вирішити кількома способами.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b="1" dirty="0">
              <a:highlight>
                <a:srgbClr val="00FFFF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Найпростіший варіант </a:t>
            </a:r>
            <a:r>
              <a:rPr lang="uk-UA" sz="1800" dirty="0"/>
              <a:t>— помістити код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Array.cpp</a:t>
            </a:r>
            <a:r>
              <a:rPr lang="en-US" sz="1800" dirty="0"/>
              <a:t> </a:t>
            </a:r>
            <a:r>
              <a:rPr lang="uk-UA" sz="1800" dirty="0"/>
              <a:t>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нижче класу. Таким чином, коли ми підключатимемо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Array.h</a:t>
            </a:r>
            <a:r>
              <a:rPr lang="en-US" sz="1800" dirty="0"/>
              <a:t>, </a:t>
            </a:r>
            <a:r>
              <a:rPr lang="uk-UA" sz="1800" dirty="0"/>
              <a:t>весь код шаблону класу (повне оголошення і визначення як класу, так і його методів) знаходитиметься в одному місці. Плюс цього способу — простота. Мінус — якщо шаблон класу використовується в багатьох місцях, то ми отримаємо багато локальних копій шаблону класу, що збільшить час компіляції і </a:t>
            </a:r>
            <a:r>
              <a:rPr lang="uk-UA" sz="1800" dirty="0" err="1"/>
              <a:t>лінкінгу</a:t>
            </a:r>
            <a:r>
              <a:rPr lang="uk-UA" sz="1800" dirty="0"/>
              <a:t> файлів (</a:t>
            </a:r>
            <a:r>
              <a:rPr lang="uk-UA" sz="1800" dirty="0" err="1"/>
              <a:t>лінкер</a:t>
            </a:r>
            <a:r>
              <a:rPr lang="uk-UA" sz="1800" dirty="0"/>
              <a:t> повинен буде видалити дублювання визначень класу і методів, щоб виконуваний файл не був «занадто роздутим»). Рекомендується використовувати це рішення до тих пір, поки час компіляції або </a:t>
            </a:r>
            <a:r>
              <a:rPr lang="uk-UA" sz="1800" dirty="0" err="1"/>
              <a:t>лінкінгу</a:t>
            </a:r>
            <a:r>
              <a:rPr lang="uk-UA" sz="1800" dirty="0"/>
              <a:t> не є проблемою.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ви вважаєте, що розміщення коду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Array.cpp</a:t>
            </a:r>
            <a:r>
              <a:rPr lang="en-US" sz="1800" dirty="0"/>
              <a:t> </a:t>
            </a:r>
            <a:r>
              <a:rPr lang="uk-UA" sz="1800" dirty="0"/>
              <a:t>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Array.h</a:t>
            </a:r>
            <a:r>
              <a:rPr lang="en-US" sz="1800" dirty="0"/>
              <a:t> </a:t>
            </a:r>
            <a:r>
              <a:rPr lang="uk-UA" sz="1800" dirty="0"/>
              <a:t>зробить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Array.h</a:t>
            </a:r>
            <a:r>
              <a:rPr lang="en-US" sz="1800" dirty="0"/>
              <a:t> </a:t>
            </a:r>
            <a:r>
              <a:rPr lang="uk-UA" sz="1800" dirty="0"/>
              <a:t>занадто великим/безладним, то альтернативою буде перейменування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Array.cpp</a:t>
            </a:r>
            <a:r>
              <a:rPr lang="en-US" sz="1800" dirty="0"/>
              <a:t> </a:t>
            </a:r>
            <a:r>
              <a:rPr lang="uk-UA" sz="1800" dirty="0"/>
              <a:t>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Array.inl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від англ. “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inline</a:t>
            </a:r>
            <a:r>
              <a:rPr lang="en-US" sz="1800" dirty="0"/>
              <a:t>” = “</a:t>
            </a:r>
            <a:r>
              <a:rPr lang="uk-UA" sz="1800" dirty="0"/>
              <a:t>вбудований”), а потім підключення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Array.inl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з нижньої частини файлу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Array.h</a:t>
            </a:r>
            <a:r>
              <a:rPr lang="en-US" sz="1800" dirty="0"/>
              <a:t>. </a:t>
            </a:r>
            <a:r>
              <a:rPr lang="uk-UA" sz="1800" dirty="0"/>
              <a:t>Це дасть той же результат, що і розміщення всього коду в заголовку, але таким чином код вийде трохи чистішим.</a:t>
            </a:r>
          </a:p>
        </p:txBody>
      </p:sp>
    </p:spTree>
    <p:extLst>
      <p:ext uri="{BB962C8B-B14F-4D97-AF65-F5344CB8AC3E}">
        <p14:creationId xmlns:p14="http://schemas.microsoft.com/office/powerpoint/2010/main" val="113309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Є ще одне рішення </a:t>
            </a:r>
            <a:r>
              <a:rPr lang="uk-UA" sz="1800" dirty="0"/>
              <a:t>— підключення .</a:t>
            </a:r>
            <a:r>
              <a:rPr lang="en-US" sz="1800" dirty="0" err="1"/>
              <a:t>cpp</a:t>
            </a:r>
            <a:r>
              <a:rPr lang="en-US" sz="1800" dirty="0"/>
              <a:t>-</a:t>
            </a:r>
            <a:r>
              <a:rPr lang="uk-UA" sz="1800" dirty="0"/>
              <a:t>файлів, але цей варіант не рекомендується використовувати через нестандартне застосування директиви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include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Ще один альтернативний варіант — використовувати підхід трьох файлів: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Визначення шаблону класу зберігається в заголовковому файлі.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Визначення методів шаблону класу зберігаються в окремому .</a:t>
            </a:r>
            <a:r>
              <a:rPr lang="en-US" sz="1800" dirty="0" err="1"/>
              <a:t>cpp</a:t>
            </a:r>
            <a:r>
              <a:rPr lang="en-US" sz="1800" dirty="0"/>
              <a:t>-</a:t>
            </a:r>
            <a:r>
              <a:rPr lang="uk-UA" sz="1800" dirty="0"/>
              <a:t>файлі.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Потім додаємо третій файл, який містить всі необхідні нам екземпляри шаблону класу.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Наприклад, </a:t>
            </a:r>
            <a:r>
              <a:rPr lang="en-US" sz="1800" dirty="0"/>
              <a:t>templates.cpp: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E2025E-B368-43E3-B9B6-F938AEAF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38" y="3730326"/>
            <a:ext cx="10185722" cy="30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7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Частина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template class </a:t>
            </a:r>
            <a:r>
              <a:rPr lang="uk-UA" sz="1800" dirty="0"/>
              <a:t>змусить компілятор явно створити зазначені екземпляри шаблону класу. У прикладі, наведеному вище, компілятор створить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Array&lt;int&gt;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Array&lt;double&gt;</a:t>
            </a:r>
            <a:r>
              <a:rPr lang="en-US" sz="1800" dirty="0"/>
              <a:t> </a:t>
            </a:r>
            <a:r>
              <a:rPr lang="uk-UA" sz="1800" dirty="0"/>
              <a:t>всередині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templates.cpp</a:t>
            </a:r>
            <a:r>
              <a:rPr lang="en-US" sz="1800" dirty="0"/>
              <a:t>. </a:t>
            </a:r>
            <a:r>
              <a:rPr lang="uk-UA" sz="1800" dirty="0"/>
              <a:t>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templates.cpp </a:t>
            </a:r>
            <a:r>
              <a:rPr lang="uk-UA" sz="1800" dirty="0"/>
              <a:t>знаходиться всередині нашого проекту, то він </a:t>
            </a:r>
            <a:r>
              <a:rPr lang="uk-UA" sz="1800" dirty="0" err="1"/>
              <a:t>скомпілюється</a:t>
            </a:r>
            <a:r>
              <a:rPr lang="uk-UA" sz="1800" dirty="0"/>
              <a:t> і вдало зв’яжеться з іншими файлами (відбудеться </a:t>
            </a:r>
            <a:r>
              <a:rPr lang="uk-UA" sz="1800" dirty="0" err="1"/>
              <a:t>лінкінг</a:t>
            </a:r>
            <a:r>
              <a:rPr lang="uk-UA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Цей метод ефективніший</a:t>
            </a:r>
            <a:r>
              <a:rPr lang="uk-UA" sz="1800" dirty="0"/>
              <a:t>, але вимагає створення/підтримки третього файлу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templates.cpp</a:t>
            </a:r>
            <a:r>
              <a:rPr lang="en-US" sz="1800" dirty="0"/>
              <a:t>) </a:t>
            </a:r>
            <a:r>
              <a:rPr lang="uk-UA" sz="1800" dirty="0"/>
              <a:t>для кожної з ваших програм (проектів) окремо.</a:t>
            </a:r>
          </a:p>
        </p:txBody>
      </p:sp>
    </p:spTree>
    <p:extLst>
      <p:ext uri="{BB962C8B-B14F-4D97-AF65-F5344CB8AC3E}">
        <p14:creationId xmlns:p14="http://schemas.microsoft.com/office/powerpoint/2010/main" val="366890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Параметр </a:t>
            </a:r>
            <a:r>
              <a:rPr lang="en-US" b="1" dirty="0"/>
              <a:t>non-type </a:t>
            </a:r>
            <a:r>
              <a:rPr lang="uk-UA" b="1" dirty="0"/>
              <a:t>в шаблоні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Параметр </a:t>
            </a:r>
            <a:r>
              <a:rPr lang="en-US" sz="1800" b="1" dirty="0">
                <a:highlight>
                  <a:srgbClr val="00FF00"/>
                </a:highlight>
              </a:rPr>
              <a:t>non-type </a:t>
            </a:r>
            <a:r>
              <a:rPr lang="uk-UA" sz="1800" b="1" dirty="0">
                <a:highlight>
                  <a:srgbClr val="00FF00"/>
                </a:highlight>
              </a:rPr>
              <a:t>в шаблоні </a:t>
            </a:r>
            <a:r>
              <a:rPr lang="uk-UA" sz="1800" dirty="0"/>
              <a:t>— це спеціальний параметр шаблону, який замінюється не типом даних, а конкретним значенням. Цим значенням може бути: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</a:t>
            </a:r>
            <a:r>
              <a:rPr lang="uk-UA" sz="1800" dirty="0" err="1"/>
              <a:t>цілочисельне</a:t>
            </a:r>
            <a:r>
              <a:rPr lang="uk-UA" sz="1800" dirty="0"/>
              <a:t> значення або перерахування;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вказівник або посилання на об’єкт класу;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вказівник або посилання на функцію;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вказівник або посилання на метод класу;</a:t>
            </a:r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uk-UA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nullptr_t</a:t>
            </a:r>
            <a:r>
              <a:rPr lang="en-US" sz="1800" dirty="0"/>
              <a:t>.</a:t>
            </a:r>
          </a:p>
          <a:p>
            <a:pPr marL="54000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наступному прикладі ми створимо шаблон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/>
              <a:t>, </a:t>
            </a:r>
            <a:r>
              <a:rPr lang="uk-UA" sz="1800" dirty="0"/>
              <a:t>який використовує як параметр типу, так і параметр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non-type</a:t>
            </a:r>
            <a:r>
              <a:rPr lang="en-US" sz="1800" dirty="0"/>
              <a:t>. </a:t>
            </a:r>
            <a:r>
              <a:rPr lang="uk-UA" sz="1800" dirty="0"/>
              <a:t>Параметр типу відповідає за тип даних елементів статичного масиву, а параметр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non-type</a:t>
            </a:r>
            <a:r>
              <a:rPr lang="en-US" sz="1800" dirty="0"/>
              <a:t> </a:t>
            </a:r>
            <a:r>
              <a:rPr lang="uk-UA" sz="1800" dirty="0"/>
              <a:t>відповідає за розмір виділеного масиву:</a:t>
            </a:r>
          </a:p>
        </p:txBody>
      </p:sp>
    </p:spTree>
    <p:extLst>
      <p:ext uri="{BB962C8B-B14F-4D97-AF65-F5344CB8AC3E}">
        <p14:creationId xmlns:p14="http://schemas.microsoft.com/office/powerpoint/2010/main" val="245839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84FFAD-3387-4C3B-8001-C71216D9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26" y="-1"/>
            <a:ext cx="476854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E209D0-BEA4-4774-A198-DF15D24D9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974" y="5669435"/>
            <a:ext cx="259116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9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Нам навіть не довелося динамічно виділяти поле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m_array</a:t>
            </a:r>
            <a:r>
              <a:rPr lang="en-US" sz="1800" dirty="0"/>
              <a:t>! </a:t>
            </a:r>
            <a:r>
              <a:rPr lang="uk-UA" sz="1800" dirty="0"/>
              <a:t>Це пов’язано з тим, що для будь-якого створеного об’єкта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/>
              <a:t> </a:t>
            </a:r>
            <a:r>
              <a:rPr lang="uk-UA" sz="1800" dirty="0"/>
              <a:t>його розмір є конкретно заданим значенням (можна сказати константою), яке передає користувач. Наприклад, якщо ми створимо екземпляр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&lt;int, 10&gt;</a:t>
            </a:r>
            <a:r>
              <a:rPr lang="en-US" sz="1800" dirty="0"/>
              <a:t>, </a:t>
            </a:r>
            <a:r>
              <a:rPr lang="uk-UA" sz="1800" dirty="0"/>
              <a:t>то компілятор замінить змінну розміру масиву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size</a:t>
            </a:r>
            <a:r>
              <a:rPr lang="en-US" sz="1800" dirty="0"/>
              <a:t>) </a:t>
            </a:r>
            <a:r>
              <a:rPr lang="uk-UA" sz="1800" dirty="0"/>
              <a:t>на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uk-UA" sz="1800" dirty="0"/>
              <a:t>. Таким чином, ми отримаємо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m_array</a:t>
            </a:r>
            <a:r>
              <a:rPr lang="en-US" sz="1800" dirty="0"/>
              <a:t> </a:t>
            </a:r>
            <a:r>
              <a:rPr lang="uk-UA" sz="1800" dirty="0"/>
              <a:t>типу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int[10], </a:t>
            </a:r>
            <a:r>
              <a:rPr lang="uk-UA" sz="1800" dirty="0"/>
              <a:t>який можна виділити статичним чином.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Цю особливість використовує вже відомий нам клас зі Стандартної бібліотеки С++ 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std::array</a:t>
            </a:r>
            <a:r>
              <a:rPr lang="en-US" sz="1800" dirty="0"/>
              <a:t>. </a:t>
            </a:r>
            <a:r>
              <a:rPr lang="uk-UA" sz="1800" dirty="0"/>
              <a:t>Коли ми виділяємо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std::array&lt;int, 5&gt;</a:t>
            </a:r>
            <a:r>
              <a:rPr lang="en-US" sz="1800" dirty="0"/>
              <a:t>, </a:t>
            </a:r>
            <a:r>
              <a:rPr lang="uk-UA" sz="1800" dirty="0"/>
              <a:t>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є параметром типу, 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uk-UA" sz="1800" dirty="0"/>
              <a:t> — параметром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non-type</a:t>
            </a:r>
            <a:r>
              <a:rPr lang="en-US" sz="1800" dirty="0"/>
              <a:t> </a:t>
            </a:r>
            <a:r>
              <a:rPr lang="uk-UA" sz="1800" dirty="0"/>
              <a:t>в шаблоні класу!</a:t>
            </a:r>
          </a:p>
        </p:txBody>
      </p:sp>
    </p:spTree>
    <p:extLst>
      <p:ext uri="{BB962C8B-B14F-4D97-AF65-F5344CB8AC3E}">
        <p14:creationId xmlns:p14="http://schemas.microsoft.com/office/powerpoint/2010/main" val="62410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Явна спеціалізація шаблону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 створенні екземпляра шаблону функції для певного типу даних компілятор копіює шаблон функції і замінює параметр типу шаблону функції на фактичний (переданий) тип даних</a:t>
            </a:r>
            <a:r>
              <a:rPr lang="uk-UA" sz="1800" dirty="0"/>
              <a:t>. Це означає, що всі екземпляри функції мають одну реалізацію, але різні типи даних. Хоча в більшості випадків це саме те, що потрібно, </a:t>
            </a:r>
            <a:r>
              <a:rPr lang="uk-UA" sz="1800" b="1" dirty="0">
                <a:highlight>
                  <a:srgbClr val="FFFF00"/>
                </a:highlight>
              </a:rPr>
              <a:t>іноді може знадобитися, щоб реалізація шаблону функції для одного типу даних відрізнялася від реалізації шаблону функції для іншого типу даних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Спеціалізація шаблонів</a:t>
            </a:r>
            <a:r>
              <a:rPr lang="uk-UA" sz="1800" dirty="0"/>
              <a:t> саме для цього і призначена.</a:t>
            </a:r>
          </a:p>
        </p:txBody>
      </p:sp>
    </p:spTree>
    <p:extLst>
      <p:ext uri="{BB962C8B-B14F-4D97-AF65-F5344CB8AC3E}">
        <p14:creationId xmlns:p14="http://schemas.microsoft.com/office/powerpoint/2010/main" val="4004930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61614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Вищенаведений</a:t>
            </a:r>
            <a:r>
              <a:rPr lang="ru-RU" sz="1800" dirty="0"/>
              <a:t> код </a:t>
            </a:r>
            <a:r>
              <a:rPr lang="ru-RU" sz="1800" dirty="0" err="1"/>
              <a:t>працює</a:t>
            </a:r>
            <a:r>
              <a:rPr lang="ru-RU" sz="1800" dirty="0"/>
              <a:t> з </a:t>
            </a:r>
            <a:r>
              <a:rPr lang="ru-RU" sz="1800" dirty="0" err="1"/>
              <a:t>багатьма</a:t>
            </a:r>
            <a:r>
              <a:rPr lang="ru-RU" sz="1800" dirty="0"/>
              <a:t> типами </a:t>
            </a:r>
            <a:r>
              <a:rPr lang="ru-RU" sz="1800" dirty="0" err="1"/>
              <a:t>даних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3AAB2F-8EDA-4C19-BD8D-9EFA9490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41" y="472292"/>
            <a:ext cx="4575858" cy="59134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E08748-A013-487D-92E4-17B733C0D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948" y="1365417"/>
            <a:ext cx="4292245" cy="28998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E6C27E-E148-46ED-A2E9-BEF670AC9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974" y="3535244"/>
            <a:ext cx="532667" cy="64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Тепер, припустимо, що нам потрібно, щоб значення типу </a:t>
            </a:r>
            <a:r>
              <a:rPr lang="en-US" sz="1800" b="1" dirty="0"/>
              <a:t>double</a:t>
            </a:r>
            <a:r>
              <a:rPr lang="en-US" sz="1800" dirty="0"/>
              <a:t> (</a:t>
            </a:r>
            <a:r>
              <a:rPr lang="uk-UA" sz="1800" dirty="0"/>
              <a:t>тільки типу </a:t>
            </a:r>
            <a:r>
              <a:rPr lang="en-US" sz="1800" b="1" dirty="0"/>
              <a:t>double</a:t>
            </a:r>
            <a:r>
              <a:rPr lang="en-US" sz="1800" dirty="0"/>
              <a:t>) </a:t>
            </a:r>
            <a:r>
              <a:rPr lang="uk-UA" sz="1800" dirty="0"/>
              <a:t>виводилися в експоненціальному записі. Для цього ми можемо використати спеціалізацію шаблону функції (або «повну/явну спеціалізацію шаблону функції») для створення окремої версії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для виводу значень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Все просто: записуємо екземпляр шаблону функції (якщо функція є методом класу, то робимо це за межами класу), вказуючи потрібний нам тип даних</a:t>
            </a:r>
            <a:r>
              <a:rPr lang="uk-UA" sz="1800" dirty="0"/>
              <a:t>. Наприклад, ось спеціальний шаблон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 </a:t>
            </a:r>
            <a:r>
              <a:rPr lang="uk-UA" sz="1800" dirty="0"/>
              <a:t>для значень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EC7C96-07E5-4995-85EC-20D7877B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58" y="4270692"/>
            <a:ext cx="8009681" cy="253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6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Шаблони і контейнерні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694072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</a:t>
            </a:r>
            <a:r>
              <a:rPr lang="uk-UA" sz="1800" dirty="0" err="1"/>
              <a:t>уроці</a:t>
            </a:r>
            <a:r>
              <a:rPr lang="uk-UA" sz="1800" dirty="0"/>
              <a:t> про </a:t>
            </a:r>
            <a:r>
              <a:rPr lang="uk-UA" sz="1800" b="1" dirty="0"/>
              <a:t>контейнерні класи</a:t>
            </a:r>
            <a:r>
              <a:rPr lang="uk-UA" sz="1800" dirty="0"/>
              <a:t> ми дізналися, як, використовуючи </a:t>
            </a:r>
            <a:r>
              <a:rPr lang="uk-UA" sz="1800" b="1" dirty="0"/>
              <a:t>композицію</a:t>
            </a:r>
            <a:r>
              <a:rPr lang="uk-UA" sz="1800" dirty="0"/>
              <a:t>, реалізувати класи, які містять кілька об’єктів певного типу даних. В якості прикладу ми використовували клас </a:t>
            </a:r>
            <a:r>
              <a:rPr lang="en-US" sz="1800" b="1" dirty="0" err="1"/>
              <a:t>ArrayInt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17A6B2-1129-4FC1-9EC8-00D1B024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30" y="0"/>
            <a:ext cx="5251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9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Коли компілятору потрібно буде створити екземпляр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Repository&lt;double&gt;::print()</a:t>
            </a:r>
            <a:r>
              <a:rPr lang="en-US" sz="1800" dirty="0"/>
              <a:t>, </a:t>
            </a:r>
            <a:r>
              <a:rPr lang="uk-UA" sz="1800" dirty="0"/>
              <a:t>він побачить, що ми вже явно визначили цю функцію, і тому він використовуватиме саме цей екземпляр, а не копіюватиме загальну для всіх типів даних версію шаблону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 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Частина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template&lt;&gt; </a:t>
            </a:r>
            <a:r>
              <a:rPr lang="uk-UA" sz="1800" b="1" dirty="0">
                <a:highlight>
                  <a:srgbClr val="00FF00"/>
                </a:highlight>
              </a:rPr>
              <a:t>повідомляє компілятору, що це шаблон функції, але без параметрів (тому що в цьому випадку ми явно вказуємо потрібний нам тип даних).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20191-9873-4A5A-9E5A-7175B78B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03" y="3570856"/>
            <a:ext cx="1733792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Ще один приклад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ще один випадок, де спеціалізація шаблонів функцій може бути корисна. Наприклад, що станеться, якщо ми спробуємо використати наш шаблон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</a:t>
            </a:r>
            <a:r>
              <a:rPr lang="en-US" sz="1800" dirty="0"/>
              <a:t> </a:t>
            </a:r>
            <a:r>
              <a:rPr lang="uk-UA" sz="1800" dirty="0"/>
              <a:t>з типом даних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char*</a:t>
            </a:r>
            <a:r>
              <a:rPr lang="en-US" sz="1800" dirty="0"/>
              <a:t>?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82E021-75F6-443D-9F16-30EB7369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06" y="1718518"/>
            <a:ext cx="5506587" cy="51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7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Ще один приклад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Виявляється, замість виводу імені користувача,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repository.print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виведе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сміття</a:t>
            </a:r>
            <a:r>
              <a:rPr lang="uk-UA" sz="1800" dirty="0"/>
              <a:t>! Чому?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створенні екземпляра шаблону для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char*</a:t>
            </a:r>
            <a:r>
              <a:rPr lang="en-US" sz="1800" dirty="0"/>
              <a:t>, </a:t>
            </a:r>
            <a:r>
              <a:rPr lang="uk-UA" sz="1800" b="1" dirty="0"/>
              <a:t>конструктор</a:t>
            </a:r>
            <a:r>
              <a:rPr lang="uk-UA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Repository&lt;char*</a:t>
            </a:r>
            <a:r>
              <a:rPr lang="en-US" sz="1800" dirty="0"/>
              <a:t>&gt; </a:t>
            </a:r>
            <a:r>
              <a:rPr lang="uk-UA" sz="1800" dirty="0"/>
              <a:t>виглядає наступним чином: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Іншими словами, </a:t>
            </a:r>
            <a:r>
              <a:rPr lang="uk-UA" sz="1800" b="1" dirty="0">
                <a:highlight>
                  <a:srgbClr val="FFFF00"/>
                </a:highlight>
              </a:rPr>
              <a:t>це просто присвоювання вказівника (поверхневе копіювання)</a:t>
            </a:r>
            <a:r>
              <a:rPr lang="uk-UA" sz="1800" dirty="0"/>
              <a:t>! В результаті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вказує на ту ж область пам’яті, що і змінна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/>
              <a:t>. </a:t>
            </a:r>
            <a:r>
              <a:rPr lang="uk-UA" sz="1800" dirty="0"/>
              <a:t>А коли ми видаляємо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/>
              <a:t> </a:t>
            </a:r>
            <a:r>
              <a:rPr lang="uk-UA" sz="1800" dirty="0"/>
              <a:t>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, </a:t>
            </a:r>
            <a:r>
              <a:rPr lang="uk-UA" sz="1800" dirty="0"/>
              <a:t>то ми видаляємо значення, на яке вказує 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m_value</a:t>
            </a:r>
            <a:r>
              <a:rPr lang="en-US" sz="1800" dirty="0"/>
              <a:t>! </a:t>
            </a:r>
            <a:r>
              <a:rPr lang="uk-UA" sz="1800" dirty="0"/>
              <a:t>Таким чином, відбувається витік пам’яті, і ми отримуємо сміття при спробі виводу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m_value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AF57F-4323-4F20-9574-28137CB7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057" y="1798861"/>
            <a:ext cx="5173884" cy="19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3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Ще один приклад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щастя, ми можемо це виправити, використовуючи явну спеціалізацію шаблону функції. Замість копіювання вказівника 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/>
              <a:t>, </a:t>
            </a:r>
            <a:r>
              <a:rPr lang="uk-UA" sz="1800" dirty="0"/>
              <a:t>нам потрібно, щоб конструктор копіював саме значення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/>
              <a:t>. </a:t>
            </a:r>
            <a:r>
              <a:rPr lang="uk-UA" sz="1800" dirty="0"/>
              <a:t>Напишемо окремий конструктор для типу даних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char*</a:t>
            </a:r>
            <a:r>
              <a:rPr lang="en-US" sz="1800" dirty="0"/>
              <a:t>, </a:t>
            </a:r>
            <a:r>
              <a:rPr lang="uk-UA" sz="1800" dirty="0"/>
              <a:t>який саме це і робитиме: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C4AEA0-CD52-43D1-968B-AFC8E8631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36" y="2093631"/>
            <a:ext cx="6157127" cy="47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Ще один приклад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при виділенні змінної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Repository&lt;char*&gt;</a:t>
            </a:r>
            <a:r>
              <a:rPr lang="en-US" sz="1800" dirty="0"/>
              <a:t> </a:t>
            </a:r>
            <a:r>
              <a:rPr lang="uk-UA" sz="1800" dirty="0"/>
              <a:t>саме цей конструктор використовуватиметься замість стандартного. В результаті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отримає свою власну копію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/>
              <a:t>. </a:t>
            </a:r>
            <a:r>
              <a:rPr lang="uk-UA" sz="1800" dirty="0"/>
              <a:t>Отже, коли ми видалимо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/>
              <a:t> </a:t>
            </a:r>
            <a:r>
              <a:rPr lang="uk-UA" sz="1800" dirty="0"/>
              <a:t>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m_value</a:t>
            </a:r>
            <a:r>
              <a:rPr lang="en-US" sz="1800" dirty="0"/>
              <a:t> </a:t>
            </a:r>
            <a:r>
              <a:rPr lang="uk-UA" sz="1800" dirty="0"/>
              <a:t>це ніяк не зачепить.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Однак, тепер клас має витік пам’яті для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char*</a:t>
            </a:r>
            <a:r>
              <a:rPr lang="en-US" sz="1800" dirty="0"/>
              <a:t>, </a:t>
            </a: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m_value</a:t>
            </a:r>
            <a:r>
              <a:rPr lang="en-US" sz="1800" dirty="0"/>
              <a:t> </a:t>
            </a:r>
            <a:r>
              <a:rPr lang="uk-UA" sz="1800" dirty="0"/>
              <a:t>не буде видалений, коли змінна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</a:t>
            </a:r>
            <a:r>
              <a:rPr lang="en-US" sz="1800" dirty="0"/>
              <a:t> </a:t>
            </a:r>
            <a:r>
              <a:rPr lang="uk-UA" sz="1800" dirty="0"/>
              <a:t>вийде з області видимості. Як ви вже могли здогадатися, це також можна вирішити, зробивши окремий деструктор для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char*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423936-39D8-42E5-ABBB-C4B244B5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681" y="3799390"/>
            <a:ext cx="4924637" cy="23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Тепер, коли змінні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Repository&lt;char*&gt;</a:t>
            </a:r>
            <a:r>
              <a:rPr lang="en-US" sz="1800" dirty="0"/>
              <a:t> </a:t>
            </a:r>
            <a:r>
              <a:rPr lang="uk-UA" sz="1800" dirty="0"/>
              <a:t>вийдуть з області видимості, пам’ять, виділена в спеціальному конструкторі, буде видалена в спеціальному деструкторі.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у всіх прикладах, наведених вище, ми працюємо з методами класу, ви також можете аналогічно виконувати явну спеціалізацію шаблонів звичайних функцій (які не є методами класів).</a:t>
            </a:r>
          </a:p>
        </p:txBody>
      </p:sp>
    </p:spTree>
    <p:extLst>
      <p:ext uri="{BB962C8B-B14F-4D97-AF65-F5344CB8AC3E}">
        <p14:creationId xmlns:p14="http://schemas.microsoft.com/office/powerpoint/2010/main" val="3762996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Явна спеціалізація шаблону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Виявляється</a:t>
            </a:r>
            <a:r>
              <a:rPr lang="ru-RU" sz="1800" dirty="0"/>
              <a:t>,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спеціалізувати</a:t>
            </a:r>
            <a:r>
              <a:rPr lang="ru-RU" sz="1800" dirty="0"/>
              <a:t> не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шаблони</a:t>
            </a:r>
            <a:r>
              <a:rPr lang="ru-RU" sz="1800" dirty="0"/>
              <a:t> </a:t>
            </a:r>
            <a:r>
              <a:rPr lang="ru-RU" sz="1800" dirty="0" err="1"/>
              <a:t>функцій</a:t>
            </a:r>
            <a:r>
              <a:rPr lang="ru-RU" sz="1800" dirty="0"/>
              <a:t>, але і </a:t>
            </a:r>
            <a:r>
              <a:rPr lang="ru-RU" sz="1800" b="1" dirty="0" err="1">
                <a:highlight>
                  <a:srgbClr val="00FF00"/>
                </a:highlight>
              </a:rPr>
              <a:t>шаблони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класів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клас-масив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зберігати</a:t>
            </a:r>
            <a:r>
              <a:rPr lang="ru-RU" sz="1800" dirty="0"/>
              <a:t> 8 </a:t>
            </a:r>
            <a:r>
              <a:rPr lang="ru-RU" sz="1800" dirty="0" err="1"/>
              <a:t>об’єктів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B6ED61-D3DF-4DA2-AB1F-59C35E2C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11" y="1735868"/>
            <a:ext cx="4690975" cy="50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Явна спеціалізація шаблону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шаблон </a:t>
            </a:r>
            <a:r>
              <a:rPr lang="ru-RU" sz="1800" dirty="0" err="1"/>
              <a:t>класу</a:t>
            </a:r>
            <a:r>
              <a:rPr lang="ru-RU" sz="1800" dirty="0"/>
              <a:t>, то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працюватиме</a:t>
            </a:r>
            <a:r>
              <a:rPr lang="ru-RU" sz="1800" dirty="0"/>
              <a:t> з будь-</a:t>
            </a:r>
            <a:r>
              <a:rPr lang="ru-RU" sz="1800" dirty="0" err="1"/>
              <a:t>яким</a:t>
            </a:r>
            <a:r>
              <a:rPr lang="ru-RU" sz="1800" dirty="0"/>
              <a:t> типом </a:t>
            </a:r>
            <a:r>
              <a:rPr lang="ru-RU" sz="1800" dirty="0" err="1"/>
              <a:t>даних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E376B6-2037-4CD9-BDE4-9A91F2B4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597" y="1350431"/>
            <a:ext cx="6634805" cy="55075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E01E73-751F-491D-896A-9C40F051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674" y="1208887"/>
            <a:ext cx="94310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0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Явна спеціалізація шаблону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все працює правильно, реалізація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Repository8&lt;bool&gt;</a:t>
            </a:r>
            <a:r>
              <a:rPr lang="en-US" sz="1800" dirty="0"/>
              <a:t>, </a:t>
            </a:r>
            <a:r>
              <a:rPr lang="uk-UA" sz="1800" dirty="0"/>
              <a:t>насправді, не настільки ефективна, якою вона могла б бути. Оскільки всі змінні повинні мати адреси, а ЦП не може дати адресу чомусь меншому за 1 байт, то розмір всіх змінних повинен становити не менше 1 байту. Отже, кожна змінна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 </a:t>
            </a:r>
            <a:r>
              <a:rPr lang="uk-UA" sz="1800" dirty="0"/>
              <a:t>займає цілий байт, хоча технічно їй потрібен тільки 1 біт для зберігання значення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/>
              <a:t>! </a:t>
            </a:r>
            <a:r>
              <a:rPr lang="uk-UA" sz="1800" dirty="0"/>
              <a:t>Таким чином, змінна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 — </a:t>
            </a:r>
            <a:r>
              <a:rPr lang="uk-UA" sz="1800" dirty="0"/>
              <a:t>це 1 біт корисної інформації та 7 біт марно витраченого місця. Виходить, що наш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Repository8&lt;bool&gt;</a:t>
            </a:r>
            <a:r>
              <a:rPr lang="en-US" sz="1800" dirty="0"/>
              <a:t>, </a:t>
            </a:r>
            <a:r>
              <a:rPr lang="uk-UA" sz="1800" dirty="0"/>
              <a:t>який має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uk-UA" sz="1800" dirty="0"/>
              <a:t> змінних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, </a:t>
            </a:r>
            <a:r>
              <a:rPr lang="uk-UA" sz="1800" dirty="0"/>
              <a:t>фактично працює тільки 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 байтом даних, а решта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uk-UA" sz="1800" dirty="0"/>
              <a:t> байтів витрачаються даремно.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Вихід є: ми можемо “стиснути” 8 змінних типу </a:t>
            </a:r>
            <a:r>
              <a:rPr lang="en-US" sz="1800" b="1" dirty="0">
                <a:highlight>
                  <a:srgbClr val="00FF00"/>
                </a:highlight>
              </a:rPr>
              <a:t>bool </a:t>
            </a:r>
            <a:r>
              <a:rPr lang="uk-UA" sz="1800" b="1" dirty="0">
                <a:highlight>
                  <a:srgbClr val="00FF00"/>
                </a:highlight>
              </a:rPr>
              <a:t>в 1 байт, заощадивши при цьому решту 7 байтів</a:t>
            </a:r>
            <a:r>
              <a:rPr lang="uk-UA" sz="1800" dirty="0"/>
              <a:t>. Однак для цього нам потрібно буде змінити реалізацію класу, замінивши масив з 8 змінних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 (8 </a:t>
            </a:r>
            <a:r>
              <a:rPr lang="uk-UA" sz="1800" dirty="0"/>
              <a:t>байтів) на 1 змінну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 char</a:t>
            </a:r>
            <a:r>
              <a:rPr lang="en-US" sz="1800" dirty="0"/>
              <a:t> (1 </a:t>
            </a:r>
            <a:r>
              <a:rPr lang="uk-UA" sz="1800" dirty="0"/>
              <a:t>байт). Ми могли б, звичайно, використати для цього новий окремий клас, але це неефективно, і програмісту доведеться пам’ятати,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Repository8&lt;T&gt;</a:t>
            </a:r>
            <a:r>
              <a:rPr lang="en-US" sz="1800" dirty="0"/>
              <a:t> </a:t>
            </a:r>
            <a:r>
              <a:rPr lang="uk-UA" sz="1800" dirty="0"/>
              <a:t>працює з усіма типами даних, крім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, </a:t>
            </a:r>
            <a:r>
              <a:rPr lang="uk-UA" sz="1800" dirty="0"/>
              <a:t>а при роботі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 </a:t>
            </a:r>
            <a:r>
              <a:rPr lang="uk-UA" sz="1800" dirty="0"/>
              <a:t>слід викликати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Repository8Bool</a:t>
            </a:r>
            <a:r>
              <a:rPr lang="en-US" sz="1800" dirty="0"/>
              <a:t> (</a:t>
            </a:r>
            <a:r>
              <a:rPr lang="uk-UA" sz="1800" dirty="0"/>
              <a:t>неважливо, яке ім’я буде у цього класу). </a:t>
            </a:r>
            <a:r>
              <a:rPr lang="uk-UA" sz="1800" b="1" dirty="0">
                <a:highlight>
                  <a:srgbClr val="00FF00"/>
                </a:highlight>
              </a:rPr>
              <a:t>Це зайва робота, яку можна уникнути, використовуючи явну спеціалізацію шаблону класу.</a:t>
            </a:r>
          </a:p>
        </p:txBody>
      </p:sp>
    </p:spTree>
    <p:extLst>
      <p:ext uri="{BB962C8B-B14F-4D97-AF65-F5344CB8AC3E}">
        <p14:creationId xmlns:p14="http://schemas.microsoft.com/office/powerpoint/2010/main" val="1264761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Спеціалізація шаблону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Спеціалізація шаблону класу </a:t>
            </a:r>
            <a:r>
              <a:rPr lang="uk-UA" sz="1800" dirty="0"/>
              <a:t>(або «явна спеціалізація шаблону класу») дозволяє спеціалізувати шаблон класу для роботи з певним типом даних (або відразу з декількома типами даних, якщо є кілька параметрів шаблону).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Спеціалізація шаблону класу розглядається компілятором як повністю окремий і незалежний клас, хоч і виділяється як звичайний шаблон класу</a:t>
            </a:r>
            <a:r>
              <a:rPr lang="uk-UA" sz="1800" dirty="0"/>
              <a:t>. Це означає, що ми можемо змінити в класі все що завгодно, включаючи його реалізацію/методи/специфікатори доступу тощо.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спеціалізацію шаблону класу </a:t>
            </a:r>
            <a:r>
              <a:rPr lang="en-US" sz="1800" b="1" dirty="0"/>
              <a:t>Repository8</a:t>
            </a:r>
            <a:r>
              <a:rPr lang="en-US" sz="1800" dirty="0"/>
              <a:t> </a:t>
            </a:r>
            <a:r>
              <a:rPr lang="uk-UA" sz="1800" dirty="0"/>
              <a:t>для роботи з типом </a:t>
            </a:r>
            <a:r>
              <a:rPr lang="en-US" sz="1800" b="1" dirty="0"/>
              <a:t>bool</a:t>
            </a:r>
            <a:r>
              <a:rPr lang="en-US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1745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Шаблони і контейнерні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3"/>
            <a:ext cx="6890572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цей клас забезпечує простий спосіб </a:t>
            </a:r>
            <a:r>
              <a:rPr lang="uk-UA" sz="1800" b="1" dirty="0">
                <a:highlight>
                  <a:srgbClr val="FFFF00"/>
                </a:highlight>
              </a:rPr>
              <a:t>створення масиву </a:t>
            </a:r>
            <a:r>
              <a:rPr lang="uk-UA" sz="1800" b="1" dirty="0" err="1">
                <a:highlight>
                  <a:srgbClr val="FFFF00"/>
                </a:highlight>
              </a:rPr>
              <a:t>цілочисельних</a:t>
            </a:r>
            <a:r>
              <a:rPr lang="uk-UA" sz="1800" b="1" dirty="0">
                <a:highlight>
                  <a:srgbClr val="FFFF00"/>
                </a:highlight>
              </a:rPr>
              <a:t> значень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FFFF00"/>
                </a:highlight>
              </a:rPr>
              <a:t>але що, якщо нам потрібно буде працювати зі значеннями типу </a:t>
            </a:r>
            <a:r>
              <a:rPr lang="en-US" sz="1800" b="1" dirty="0">
                <a:highlight>
                  <a:srgbClr val="FFFF00"/>
                </a:highlight>
              </a:rPr>
              <a:t>double?</a:t>
            </a:r>
            <a:r>
              <a:rPr lang="en-US" sz="1800" dirty="0"/>
              <a:t> </a:t>
            </a:r>
            <a:r>
              <a:rPr lang="uk-UA" sz="1800" dirty="0"/>
              <a:t>Використовуючи традиційні методи програмування ми створили б новий клас </a:t>
            </a:r>
            <a:r>
              <a:rPr lang="en-US" sz="1800" b="1" dirty="0" err="1"/>
              <a:t>ArrayDouble</a:t>
            </a:r>
            <a:r>
              <a:rPr lang="en-US" sz="1800" dirty="0"/>
              <a:t> </a:t>
            </a:r>
            <a:r>
              <a:rPr lang="uk-UA" sz="1800" dirty="0"/>
              <a:t>для роботи зі значеннями типу </a:t>
            </a:r>
            <a:r>
              <a:rPr lang="en-US" sz="1800" b="1" dirty="0"/>
              <a:t>double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E6728B-1695-4A80-ACC0-D6AD9BCD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72" y="-1"/>
            <a:ext cx="5251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8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ABC3BA-9E65-450F-9644-D238D3651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7" y="0"/>
            <a:ext cx="9571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3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По-перше</a:t>
            </a:r>
            <a:r>
              <a:rPr lang="uk-UA" sz="1800" dirty="0"/>
              <a:t>, починаємо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template&lt;&gt;</a:t>
            </a:r>
            <a:r>
              <a:rPr lang="en-US" sz="1800" dirty="0"/>
              <a:t>. </a:t>
            </a:r>
            <a:r>
              <a:rPr lang="uk-UA" sz="1800" dirty="0"/>
              <a:t>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template</a:t>
            </a:r>
            <a:r>
              <a:rPr lang="en-US" sz="1800" dirty="0"/>
              <a:t> </a:t>
            </a:r>
            <a:r>
              <a:rPr lang="uk-UA" sz="1800" dirty="0"/>
              <a:t>повідомляє компілятору, що це шаблон, а порожні кутові дужки означають, що немає ніяких параметрів. А параметрів немає через те, що ми замінюємо єдиний параметр шаблону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1800" dirty="0"/>
              <a:t>, </a:t>
            </a:r>
            <a:r>
              <a:rPr lang="uk-UA" sz="1800" dirty="0"/>
              <a:t>який відповідає за тип даних) конкретним типом даних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). </a:t>
            </a:r>
            <a:r>
              <a:rPr lang="uk-UA" sz="1800" dirty="0"/>
              <a:t>Потім ми пишемо ім’я класу і додаємо до нього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bool&gt;</a:t>
            </a:r>
            <a:r>
              <a:rPr lang="en-US" sz="1800" dirty="0"/>
              <a:t>, </a:t>
            </a:r>
            <a:r>
              <a:rPr lang="uk-UA" sz="1800" dirty="0"/>
              <a:t>повідомляючи компілятору, що працюватимемо з типом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Всі інші зміни — це просто деталі реалізації класу. Зверніть увагу, замість масиву 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uk-UA" sz="1800" dirty="0"/>
              <a:t> змінних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 (8 </a:t>
            </a:r>
            <a:r>
              <a:rPr lang="uk-UA" sz="1800" dirty="0"/>
              <a:t>байтів) ми використовуємо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 змінну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 char</a:t>
            </a:r>
            <a:r>
              <a:rPr lang="en-US" sz="1800" dirty="0"/>
              <a:t> (1 </a:t>
            </a:r>
            <a:r>
              <a:rPr lang="uk-UA" sz="1800" dirty="0"/>
              <a:t>байт). Чому саме так?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при оголошенні об’єкту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Repository8&lt;T&gt;</a:t>
            </a:r>
            <a:r>
              <a:rPr lang="en-US" sz="1800" dirty="0"/>
              <a:t>, </a:t>
            </a:r>
            <a:r>
              <a:rPr lang="uk-UA" sz="1800" dirty="0"/>
              <a:t>де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1800" dirty="0"/>
              <a:t> </a:t>
            </a:r>
            <a:r>
              <a:rPr lang="uk-UA" sz="1800" dirty="0"/>
              <a:t>не 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, </a:t>
            </a:r>
            <a:r>
              <a:rPr lang="uk-UA" sz="1800" dirty="0"/>
              <a:t>ми отримаємо екземпляр загального шаблону класу, тоді як при оголошенні об’єкту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Repository8&lt;bool&gt;</a:t>
            </a:r>
            <a:r>
              <a:rPr lang="en-US" sz="1800" dirty="0"/>
              <a:t>, </a:t>
            </a:r>
            <a:r>
              <a:rPr lang="uk-UA" sz="1800" dirty="0"/>
              <a:t>ми отримаємо екземпляр шаблону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Repository8&lt;bool&gt;</a:t>
            </a:r>
            <a:r>
              <a:rPr lang="en-US" sz="1800" dirty="0"/>
              <a:t>. </a:t>
            </a:r>
            <a:r>
              <a:rPr lang="uk-UA" sz="1800" dirty="0"/>
              <a:t>Зверніть увагу, ми не змінювали інтерфейс класу, а залишили його відкритим (яким він і був), в той час як мова </a:t>
            </a:r>
            <a:r>
              <a:rPr lang="en-US" sz="1800" dirty="0"/>
              <a:t>C++ </a:t>
            </a:r>
            <a:r>
              <a:rPr lang="uk-UA" sz="1800" dirty="0"/>
              <a:t>надає нам можливість додавати/змінювати/видаляти методи класу. </a:t>
            </a:r>
            <a:r>
              <a:rPr lang="uk-UA" sz="1800" b="1" dirty="0">
                <a:highlight>
                  <a:srgbClr val="00FFFF"/>
                </a:highlight>
              </a:rPr>
              <a:t>Справа в тому, що зміна інтерфейсу класу в спеціалізаціях шаблону не завжди вітається, тому що програміст може про це забути, а воно, в свою чергу, призведе до помилок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0980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7656ED-BDED-4CA5-ADF7-D002F958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2" y="0"/>
            <a:ext cx="1104559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5FD1E7-7DFE-4641-86FE-05EDF74F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110" y="1137618"/>
            <a:ext cx="828791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64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Слід ще раз відзначити, що збереження відкритого інтерфейсу в шаблонах ваших класів разом зі спеціалізаціями, як правило, є хорошою ідеєю, оскільки це спрощує використання класів і їх логіку, хоч і не вважається строго необхідним.</a:t>
            </a:r>
          </a:p>
        </p:txBody>
      </p:sp>
    </p:spTree>
    <p:extLst>
      <p:ext uri="{BB962C8B-B14F-4D97-AF65-F5344CB8AC3E}">
        <p14:creationId xmlns:p14="http://schemas.microsoft.com/office/powerpoint/2010/main" val="145307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Часткова спеціалізація шаблону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Ми </a:t>
            </a:r>
            <a:r>
              <a:rPr lang="ru-RU" sz="1800" dirty="0" err="1"/>
              <a:t>дізналися</a:t>
            </a:r>
            <a:r>
              <a:rPr lang="ru-RU" sz="1800" dirty="0"/>
              <a:t>, </a:t>
            </a:r>
            <a:r>
              <a:rPr lang="ru-RU" sz="1800" dirty="0" err="1"/>
              <a:t>яким</a:t>
            </a:r>
            <a:r>
              <a:rPr lang="ru-RU" sz="1800" dirty="0"/>
              <a:t> чином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додатковий</a:t>
            </a:r>
            <a:r>
              <a:rPr lang="ru-RU" sz="1800" dirty="0"/>
              <a:t> параметр шаблону.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ще</a:t>
            </a:r>
            <a:r>
              <a:rPr lang="ru-RU" sz="1800" dirty="0"/>
              <a:t> раз </a:t>
            </a: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57B3F-6C9B-4672-B81F-09D9D702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77" y="1746459"/>
            <a:ext cx="7853245" cy="51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48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Часткова спеціалізація шаблону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у нас є 2 параметри шаблону класу: параметр типу і параметр </a:t>
            </a:r>
            <a:r>
              <a:rPr lang="en-US" sz="1800" dirty="0"/>
              <a:t>non-type.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припустимо, що нам потрібно написати функцію для виводу всіх елементів масиву. Хоча ми можемо зробити це через метод класу, ми реалізуємо це через окрему функцію (заради кращого розуміння теми).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Використовуючи шаблон функції, ми можемо написати наступне: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4388D-6E95-4FA1-B129-5B5A88C9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08" y="3857845"/>
            <a:ext cx="7048982" cy="293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0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Часткова спеціалізація шаблону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E13B4B-F6E8-4BB4-B295-E46EF702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93" y="0"/>
            <a:ext cx="4410613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D391C9-EF77-46FF-AFD4-8059CE00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512" y="6000308"/>
            <a:ext cx="1305107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49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Хоча</a:t>
            </a:r>
            <a:r>
              <a:rPr lang="ru-RU" sz="1800" dirty="0"/>
              <a:t> все </a:t>
            </a:r>
            <a:r>
              <a:rPr lang="ru-RU" sz="1800" dirty="0" err="1"/>
              <a:t>працює</a:t>
            </a:r>
            <a:r>
              <a:rPr lang="ru-RU" sz="1800" dirty="0"/>
              <a:t> правильно, але є один нюанс.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код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Програма </a:t>
            </a:r>
            <a:r>
              <a:rPr lang="uk-UA" sz="1800" dirty="0" err="1"/>
              <a:t>скомпілюється</a:t>
            </a:r>
            <a:r>
              <a:rPr lang="uk-UA" sz="1800" dirty="0"/>
              <a:t> з наступним результатом: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 e l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o ,   w o r l d 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всіх типів, крім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, </a:t>
            </a:r>
            <a:r>
              <a:rPr lang="uk-UA" sz="1800" dirty="0"/>
              <a:t>є сенс вказувати пробіл між кожним елементом масиву, щоб елементи не «злипалися». Однак з типом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 </a:t>
            </a:r>
            <a:r>
              <a:rPr lang="uk-UA" sz="1800" dirty="0"/>
              <a:t>є сенс вивести все разом, як рядок </a:t>
            </a:r>
            <a:r>
              <a:rPr lang="en-US" sz="1800" dirty="0"/>
              <a:t>C-style, </a:t>
            </a:r>
            <a:r>
              <a:rPr lang="uk-UA" sz="1800" dirty="0"/>
              <a:t>щоб не було зайвих пробілів. Як ми можемо це виправити?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3B95FB-2EC2-43D1-8F02-8A437068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82" y="1375519"/>
            <a:ext cx="5217434" cy="31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26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Повна спеціалізація шаблону — рішення?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541223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Спочатку ми могли б подумати про використання спеціалізації шаблону функції. Однак проблема з повною спеціалізацією шаблону полягає в тому, що всі параметри шаблону повинні бути явно визначені. Наприклад: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B1657C-60A7-47A7-8B0A-A9E22D36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40" y="-1"/>
            <a:ext cx="677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75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ви можете бачити, ми додали шаблон функції </a:t>
            </a:r>
            <a:r>
              <a:rPr lang="en-US" sz="1800" b="1" dirty="0"/>
              <a:t>print() </a:t>
            </a:r>
            <a:r>
              <a:rPr lang="uk-UA" sz="1800" dirty="0"/>
              <a:t>для роботи з типом </a:t>
            </a:r>
            <a:r>
              <a:rPr lang="en-US" sz="1800" b="1" dirty="0"/>
              <a:t>char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Hello, world!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одна проблема вирішена, виникає інша проблема</a:t>
            </a:r>
            <a:r>
              <a:rPr lang="uk-UA" sz="1800" b="1" dirty="0">
                <a:highlight>
                  <a:srgbClr val="FFFF00"/>
                </a:highlight>
              </a:rPr>
              <a:t>: використання повної спеціалізації шаблону класу означає, що ми повинні явно вказувати довжину переданого масиву</a:t>
            </a:r>
            <a:r>
              <a:rPr lang="uk-UA" sz="1800" dirty="0"/>
              <a:t>! Розглянемо наступний приклад: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A27EF3-EF8D-4DE1-8A65-7F10841E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691" y="3429000"/>
            <a:ext cx="4944056" cy="31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69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Шаблони і контейнерні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6914900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коду багато, але </a:t>
            </a:r>
            <a:r>
              <a:rPr lang="uk-UA" sz="1800" b="1" dirty="0">
                <a:highlight>
                  <a:srgbClr val="FFFF00"/>
                </a:highlight>
              </a:rPr>
              <a:t>класи майже ідентичні</a:t>
            </a:r>
            <a:r>
              <a:rPr lang="uk-UA" sz="1800" dirty="0"/>
              <a:t>, змінюється тільки тип даних! Як ви вже могли б здогадатися, </a:t>
            </a:r>
            <a:r>
              <a:rPr lang="uk-UA" sz="1800" b="1" dirty="0">
                <a:highlight>
                  <a:srgbClr val="00FF00"/>
                </a:highlight>
              </a:rPr>
              <a:t>це ідеальний випадок для використання шаблонів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Створення шаблону класу аналогічно створенню шаблону функції</a:t>
            </a:r>
            <a:r>
              <a:rPr lang="uk-UA" sz="1800" dirty="0"/>
              <a:t>. Наприклад, створимо шаблон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ви можете бачити, ця версія майже ідентична версії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ArrayInt</a:t>
            </a:r>
            <a:r>
              <a:rPr lang="en-US" sz="1800" dirty="0"/>
              <a:t>, </a:t>
            </a:r>
            <a:r>
              <a:rPr lang="uk-UA" sz="1800" dirty="0"/>
              <a:t>за винятком того, що ми додали оголошення параметра шаблону класу і змінили тип даних 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13E602-1A93-4AE3-BCEA-DC774B3F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902" y="-1"/>
            <a:ext cx="5277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40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Виклик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print(char12)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 err="1"/>
              <a:t>викличе</a:t>
            </a:r>
            <a:r>
              <a:rPr lang="uk-UA" sz="1800" dirty="0"/>
              <a:t> шаблон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 </a:t>
            </a:r>
            <a:r>
              <a:rPr lang="uk-UA" sz="1800" dirty="0"/>
              <a:t>із загальним шаблоном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&lt;T, size&gt;</a:t>
            </a:r>
            <a:r>
              <a:rPr lang="en-US" sz="1800" dirty="0"/>
              <a:t>, </a:t>
            </a:r>
            <a:r>
              <a:rPr lang="uk-UA" sz="1800" dirty="0"/>
              <a:t>тому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char12</a:t>
            </a:r>
            <a:r>
              <a:rPr lang="en-US" sz="1800" dirty="0"/>
              <a:t> </a:t>
            </a:r>
            <a:r>
              <a:rPr lang="uk-UA" sz="1800" dirty="0"/>
              <a:t>є типу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&lt;char, 12&gt;</a:t>
            </a:r>
            <a:r>
              <a:rPr lang="en-US" sz="1800" dirty="0"/>
              <a:t>, </a:t>
            </a:r>
            <a:r>
              <a:rPr lang="uk-UA" sz="1800" dirty="0"/>
              <a:t>а шаблон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 </a:t>
            </a:r>
            <a:r>
              <a:rPr lang="uk-UA" sz="1800" dirty="0"/>
              <a:t>приймає тільки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&lt;char, 14&gt;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/>
              <a:t>(</a:t>
            </a:r>
            <a:r>
              <a:rPr lang="uk-UA" sz="1800" dirty="0"/>
              <a:t>довжина масиву відрізняється).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ми могли б скопіювати ще раз шаблон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для роботи зі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&lt;char, 12&gt;</a:t>
            </a:r>
            <a:r>
              <a:rPr lang="en-US" sz="1800" dirty="0"/>
              <a:t>, </a:t>
            </a:r>
            <a:r>
              <a:rPr lang="uk-UA" sz="1800" dirty="0"/>
              <a:t>але це неефективно. А що, якщо нам потрібно буде пізніше використати масив з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uk-UA" sz="1800" dirty="0"/>
              <a:t> або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</a:t>
            </a:r>
            <a:r>
              <a:rPr lang="uk-UA" sz="1800" dirty="0"/>
              <a:t> елементами? Знову копіювати шаблон? Це зайва робота.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Очевидно, що повна спеціалізація шаблону класу тут є “рішенням-костилем”. </a:t>
            </a:r>
            <a:r>
              <a:rPr lang="uk-UA" sz="1800" b="1" dirty="0">
                <a:highlight>
                  <a:srgbClr val="FFFF00"/>
                </a:highlight>
              </a:rPr>
              <a:t>Часткова спеціалізація шаблону — ось, що нам потрібно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645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Часткова спеціалізація шаблону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Часткова спеціалізація шаблону</a:t>
            </a:r>
            <a:r>
              <a:rPr lang="uk-UA" sz="1800" dirty="0"/>
              <a:t> дозволяє виконати спеціалізацію шаблону класу (але не функції!), де деякі (але не всі) параметри шаблону явно визначені. Для нашої вищенаведеної задачі ідеальне рішення полягає в тому, щоб шаблон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 </a:t>
            </a:r>
            <a:r>
              <a:rPr lang="uk-UA" sz="1800" dirty="0"/>
              <a:t>працював зі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/>
              <a:t> </a:t>
            </a:r>
            <a:r>
              <a:rPr lang="uk-UA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, </a:t>
            </a:r>
            <a:r>
              <a:rPr lang="uk-UA" sz="1800" dirty="0"/>
              <a:t>але при цьому розмір масиву не був фіксованим значенням, а міг варіюватися.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наш шаблон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, </a:t>
            </a:r>
            <a:r>
              <a:rPr lang="uk-UA" sz="1800" dirty="0"/>
              <a:t>який приймає частково спеціалізований шаблон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A12B00-044E-4AF0-A179-DCA20CCD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29267"/>
            <a:ext cx="12192000" cy="25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62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Часткова спеціалізація шаблону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6736466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ви можете бачити, ми тут явно вказали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, </a:t>
            </a:r>
            <a:r>
              <a:rPr lang="uk-UA" sz="1800" dirty="0"/>
              <a:t>але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size</a:t>
            </a:r>
            <a:r>
              <a:rPr lang="en-US" sz="1800" dirty="0"/>
              <a:t> </a:t>
            </a:r>
            <a:r>
              <a:rPr lang="uk-UA" sz="1800" dirty="0"/>
              <a:t>залишили не фіксованим, тому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 </a:t>
            </a:r>
            <a:r>
              <a:rPr lang="uk-UA" sz="1800" dirty="0"/>
              <a:t>працюватиме з масивами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 </a:t>
            </a:r>
            <a:r>
              <a:rPr lang="uk-UA" sz="1800" dirty="0"/>
              <a:t>будь-якого розміру. От і все!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217DBE-2383-46FE-A1A9-E67E3DA0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2" y="6000308"/>
            <a:ext cx="3372321" cy="485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6673F8-6943-4CF6-8A0C-DEE695EA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13" y="0"/>
            <a:ext cx="536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47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</a:t>
            </a:r>
            <a:r>
              <a:rPr lang="uk-UA" sz="1800" b="1" dirty="0">
                <a:highlight>
                  <a:srgbClr val="00FF00"/>
                </a:highlight>
              </a:rPr>
              <a:t>починаючи з </a:t>
            </a:r>
            <a:r>
              <a:rPr lang="en-US" sz="1800" b="1" dirty="0">
                <a:highlight>
                  <a:srgbClr val="00FF00"/>
                </a:highlight>
              </a:rPr>
              <a:t>C++14 </a:t>
            </a:r>
            <a:r>
              <a:rPr lang="uk-UA" sz="1800" b="1" dirty="0">
                <a:highlight>
                  <a:srgbClr val="00FF00"/>
                </a:highlight>
              </a:rPr>
              <a:t>часткова спеціалізація шаблону може використовуватися тільки з класами, але не з окремими функціями </a:t>
            </a:r>
            <a:r>
              <a:rPr lang="uk-UA" sz="1800" dirty="0"/>
              <a:t>(для функцій використовується тільки повна спеціалізація шаблону).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Наш приклад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void print(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&lt;char, size&gt; &amp; array)</a:t>
            </a:r>
            <a:r>
              <a:rPr lang="en-US" sz="1800" dirty="0"/>
              <a:t> </a:t>
            </a:r>
            <a:r>
              <a:rPr lang="uk-UA" sz="1800" dirty="0"/>
              <a:t>працює тільки тому, що шаблон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 </a:t>
            </a:r>
            <a:r>
              <a:rPr lang="uk-UA" sz="1800" dirty="0"/>
              <a:t>приймає в якості параметра шаблон класу, який, в свою чергу, частково спеціалізований.</a:t>
            </a:r>
          </a:p>
        </p:txBody>
      </p:sp>
    </p:spTree>
    <p:extLst>
      <p:ext uri="{BB962C8B-B14F-4D97-AF65-F5344CB8AC3E}">
        <p14:creationId xmlns:p14="http://schemas.microsoft.com/office/powerpoint/2010/main" val="47578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Часткова спеціалізація шаблонів методів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3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Обмеження</a:t>
            </a:r>
            <a:r>
              <a:rPr lang="ru-RU" sz="1800" dirty="0"/>
              <a:t> </a:t>
            </a:r>
            <a:r>
              <a:rPr lang="ru-RU" sz="1800" dirty="0" err="1"/>
              <a:t>часткової</a:t>
            </a:r>
            <a:r>
              <a:rPr lang="ru-RU" sz="1800" dirty="0"/>
              <a:t> </a:t>
            </a:r>
            <a:r>
              <a:rPr lang="ru-RU" sz="1800" dirty="0" err="1"/>
              <a:t>спеціалізації</a:t>
            </a:r>
            <a:r>
              <a:rPr lang="ru-RU" sz="1800" dirty="0"/>
              <a:t> для </a:t>
            </a:r>
            <a:r>
              <a:rPr lang="ru-RU" sz="1800" dirty="0" err="1"/>
              <a:t>функцій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призвести</a:t>
            </a:r>
            <a:r>
              <a:rPr lang="ru-RU" sz="1800" dirty="0"/>
              <a:t> до </a:t>
            </a:r>
            <a:r>
              <a:rPr lang="ru-RU" sz="1800" dirty="0" err="1"/>
              <a:t>певних</a:t>
            </a:r>
            <a:r>
              <a:rPr lang="ru-RU" sz="1800" dirty="0"/>
              <a:t> проблем при </a:t>
            </a:r>
            <a:r>
              <a:rPr lang="ru-RU" sz="1800" dirty="0" err="1"/>
              <a:t>роботі</a:t>
            </a:r>
            <a:r>
              <a:rPr lang="ru-RU" sz="1800" dirty="0"/>
              <a:t> з методами </a:t>
            </a:r>
            <a:r>
              <a:rPr lang="ru-RU" sz="1800" dirty="0" err="1"/>
              <a:t>класу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, </a:t>
            </a:r>
            <a:r>
              <a:rPr lang="ru-RU" sz="1800" dirty="0" err="1"/>
              <a:t>якби</a:t>
            </a:r>
            <a:r>
              <a:rPr lang="ru-RU" sz="1800" dirty="0"/>
              <a:t> ми </a:t>
            </a:r>
            <a:r>
              <a:rPr lang="ru-RU" sz="1800" dirty="0" err="1"/>
              <a:t>визначили</a:t>
            </a:r>
            <a:r>
              <a:rPr lang="ru-RU" sz="1800" dirty="0"/>
              <a:t> </a:t>
            </a:r>
            <a:r>
              <a:rPr lang="ru-RU" sz="1800" b="1" dirty="0" err="1"/>
              <a:t>StaticArray</a:t>
            </a:r>
            <a:r>
              <a:rPr lang="ru-RU" sz="1800" dirty="0"/>
              <a:t> </a:t>
            </a:r>
            <a:r>
              <a:rPr lang="ru-RU" sz="1800" dirty="0" err="1"/>
              <a:t>наступним</a:t>
            </a:r>
            <a:r>
              <a:rPr lang="ru-RU" sz="1800" dirty="0"/>
              <a:t> чином: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D5FB30-2BB2-4898-9F24-15D8551C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61" y="1697908"/>
            <a:ext cx="5945878" cy="51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63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 </a:t>
            </a:r>
            <a:r>
              <a:rPr lang="uk-UA" sz="1800" dirty="0"/>
              <a:t>є методом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&lt;T, int&gt;</a:t>
            </a:r>
            <a:r>
              <a:rPr lang="en-US" sz="1800" dirty="0"/>
              <a:t>. </a:t>
            </a:r>
            <a:r>
              <a:rPr lang="uk-UA" sz="1800" dirty="0"/>
              <a:t>Що станеться, якщо ми </a:t>
            </a:r>
            <a:r>
              <a:rPr lang="uk-UA" sz="1800" dirty="0" err="1"/>
              <a:t>захочемо</a:t>
            </a:r>
            <a:r>
              <a:rPr lang="uk-UA" sz="1800" dirty="0"/>
              <a:t> частково спеціалізувати шаблон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print()</a:t>
            </a:r>
            <a:r>
              <a:rPr lang="en-US" sz="1800" dirty="0"/>
              <a:t>, </a:t>
            </a:r>
            <a:r>
              <a:rPr lang="uk-UA" sz="1800" dirty="0"/>
              <a:t>щоб метод працював по-іншому? Ми можемо спробувати виконати наступне: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На жаль, </a:t>
            </a:r>
            <a:r>
              <a:rPr lang="ru-RU" sz="1800" dirty="0" err="1"/>
              <a:t>це</a:t>
            </a:r>
            <a:r>
              <a:rPr lang="ru-RU" sz="1800" dirty="0"/>
              <a:t> не </a:t>
            </a:r>
            <a:r>
              <a:rPr lang="ru-RU" sz="1800" dirty="0" err="1"/>
              <a:t>спрацює</a:t>
            </a:r>
            <a:r>
              <a:rPr lang="ru-RU" sz="1800" dirty="0"/>
              <a:t>, тому </a:t>
            </a:r>
            <a:r>
              <a:rPr lang="ru-RU" sz="1800" dirty="0" err="1"/>
              <a:t>що</a:t>
            </a:r>
            <a:r>
              <a:rPr lang="ru-RU" sz="1800" dirty="0"/>
              <a:t> ми </a:t>
            </a:r>
            <a:r>
              <a:rPr lang="ru-RU" sz="1800" dirty="0" err="1"/>
              <a:t>намагаємося</a:t>
            </a:r>
            <a:r>
              <a:rPr lang="ru-RU" sz="1800" dirty="0"/>
              <a:t> </a:t>
            </a:r>
            <a:r>
              <a:rPr lang="ru-RU" sz="1800" dirty="0" err="1"/>
              <a:t>частково</a:t>
            </a:r>
            <a:r>
              <a:rPr lang="ru-RU" sz="1800" dirty="0"/>
              <a:t> </a:t>
            </a:r>
            <a:r>
              <a:rPr lang="ru-RU" sz="1800" dirty="0" err="1"/>
              <a:t>спеціалізувати</a:t>
            </a:r>
            <a:r>
              <a:rPr lang="ru-RU" sz="1800" dirty="0"/>
              <a:t> шаблон </a:t>
            </a:r>
            <a:r>
              <a:rPr lang="ru-RU" sz="1800" dirty="0" err="1"/>
              <a:t>функції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робити</a:t>
            </a:r>
            <a:r>
              <a:rPr lang="ru-RU" sz="1800" dirty="0"/>
              <a:t> заборонено.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Як же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обійти</a:t>
            </a:r>
            <a:r>
              <a:rPr lang="ru-RU" sz="1800" dirty="0"/>
              <a:t>? Одним з </a:t>
            </a:r>
            <a:r>
              <a:rPr lang="ru-RU" sz="1800" dirty="0" err="1"/>
              <a:t>очевидних</a:t>
            </a:r>
            <a:r>
              <a:rPr lang="ru-RU" sz="1800" dirty="0"/>
              <a:t> </a:t>
            </a:r>
            <a:r>
              <a:rPr lang="ru-RU" sz="1800" dirty="0" err="1"/>
              <a:t>рішень</a:t>
            </a:r>
            <a:r>
              <a:rPr lang="ru-RU" sz="1800" dirty="0"/>
              <a:t> є </a:t>
            </a:r>
            <a:r>
              <a:rPr lang="ru-RU" sz="1800" dirty="0" err="1"/>
              <a:t>часткова</a:t>
            </a:r>
            <a:r>
              <a:rPr lang="ru-RU" sz="1800" dirty="0"/>
              <a:t> </a:t>
            </a:r>
            <a:r>
              <a:rPr lang="ru-RU" sz="1800" dirty="0" err="1"/>
              <a:t>спеціалізація</a:t>
            </a:r>
            <a:r>
              <a:rPr lang="ru-RU" sz="1800" dirty="0"/>
              <a:t> шаблону </a:t>
            </a:r>
            <a:r>
              <a:rPr lang="ru-RU" sz="1800" dirty="0" err="1"/>
              <a:t>всього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48870C-E207-4096-A31D-CC1983176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762245"/>
            <a:ext cx="6096000" cy="25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06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9361307" cy="5323939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це працює, але це не найкращий варіант, тому що у нас тепер купа дубльованого коду з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&lt;T, size&gt; </a:t>
            </a:r>
            <a:r>
              <a:rPr lang="uk-UA" sz="1800" dirty="0"/>
              <a:t>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&lt;double, size&gt;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От якби можна було б використати код з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&lt;T, size&gt;</a:t>
            </a:r>
            <a:r>
              <a:rPr lang="en-US" sz="1800" dirty="0"/>
              <a:t> </a:t>
            </a:r>
            <a:r>
              <a:rPr lang="uk-UA" sz="1800" dirty="0"/>
              <a:t>в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StaticArray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&lt;double, size&gt; </a:t>
            </a:r>
            <a:r>
              <a:rPr lang="uk-UA" sz="1800" dirty="0"/>
              <a:t>без дублювання. Нічого вам це не нагадує? Як на мене, то це звучить, як відмінний варіант для застосування спадкування!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31DAEC-1F5B-4E66-A5B1-614A992D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307" y="0"/>
            <a:ext cx="2830692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D3A89E-4873-465E-8AD8-96F8132C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04" y="6181631"/>
            <a:ext cx="6477904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87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Але як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посилатися</a:t>
            </a:r>
            <a:r>
              <a:rPr lang="ru-RU" sz="1800" dirty="0"/>
              <a:t> на </a:t>
            </a:r>
            <a:r>
              <a:rPr lang="ru-RU" sz="1800" dirty="0" err="1"/>
              <a:t>StaticArray</a:t>
            </a:r>
            <a:r>
              <a:rPr lang="ru-RU" sz="1800" dirty="0"/>
              <a:t>? </a:t>
            </a:r>
            <a:r>
              <a:rPr lang="ru-RU" sz="1800" dirty="0" err="1"/>
              <a:t>Ніяк</a:t>
            </a:r>
            <a:r>
              <a:rPr lang="ru-RU" sz="1800" dirty="0"/>
              <a:t>, але, на </a:t>
            </a:r>
            <a:r>
              <a:rPr lang="ru-RU" sz="1800" dirty="0" err="1"/>
              <a:t>щастя</a:t>
            </a:r>
            <a:r>
              <a:rPr lang="ru-RU" sz="1800" dirty="0"/>
              <a:t>, є </a:t>
            </a:r>
            <a:r>
              <a:rPr lang="ru-RU" sz="1800" dirty="0" err="1"/>
              <a:t>обхідний</a:t>
            </a:r>
            <a:r>
              <a:rPr lang="ru-RU" sz="1800" dirty="0"/>
              <a:t> шлях з </a:t>
            </a:r>
            <a:r>
              <a:rPr lang="ru-RU" sz="1800" dirty="0" err="1"/>
              <a:t>використанням</a:t>
            </a:r>
            <a:r>
              <a:rPr lang="ru-RU" sz="1800" dirty="0"/>
              <a:t> </a:t>
            </a:r>
            <a:r>
              <a:rPr lang="ru-RU" sz="1800" dirty="0" err="1"/>
              <a:t>загального</a:t>
            </a:r>
            <a:r>
              <a:rPr lang="ru-RU" sz="1800" dirty="0"/>
              <a:t> </a:t>
            </a:r>
            <a:r>
              <a:rPr lang="ru-RU" sz="1800" dirty="0" err="1"/>
              <a:t>батьківського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3EFDE9-866C-4BEB-826D-D2C24B2C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34" y="0"/>
            <a:ext cx="8383929" cy="15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00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2E6FD2-9718-4AC8-8277-CE5EE7396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9" y="0"/>
            <a:ext cx="4612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0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Результат той же, </a:t>
            </a:r>
            <a:r>
              <a:rPr lang="ru-RU" sz="1800" dirty="0" err="1"/>
              <a:t>що</a:t>
            </a:r>
            <a:r>
              <a:rPr lang="ru-RU" sz="1800" dirty="0"/>
              <a:t> і в </a:t>
            </a:r>
            <a:r>
              <a:rPr lang="ru-RU" sz="1800" dirty="0" err="1"/>
              <a:t>прикладі</a:t>
            </a:r>
            <a:r>
              <a:rPr lang="ru-RU" sz="1800" dirty="0"/>
              <a:t>, </a:t>
            </a:r>
            <a:r>
              <a:rPr lang="ru-RU" sz="1800" dirty="0" err="1"/>
              <a:t>наведеному</a:t>
            </a:r>
            <a:r>
              <a:rPr lang="ru-RU" sz="1800" dirty="0"/>
              <a:t> </a:t>
            </a:r>
            <a:r>
              <a:rPr lang="ru-RU" sz="1800" dirty="0" err="1"/>
              <a:t>вище</a:t>
            </a:r>
            <a:r>
              <a:rPr lang="ru-RU" sz="1800" dirty="0"/>
              <a:t>, але </a:t>
            </a:r>
            <a:r>
              <a:rPr lang="ru-RU" sz="1800" dirty="0" err="1"/>
              <a:t>дубльованого</a:t>
            </a:r>
            <a:r>
              <a:rPr lang="ru-RU" sz="1800" dirty="0"/>
              <a:t> коду </a:t>
            </a:r>
            <a:r>
              <a:rPr lang="ru-RU" sz="1800" dirty="0" err="1"/>
              <a:t>менше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467438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Шаблони і контейнерні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ми визначили функцію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getLength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поза тілом класу</a:t>
            </a:r>
            <a:r>
              <a:rPr lang="uk-UA" sz="1800" dirty="0"/>
              <a:t>. Це необов’язково, але початківці зазвичай спотикаються на цьому через синтаксис. </a:t>
            </a:r>
            <a:r>
              <a:rPr lang="uk-UA" sz="1800" b="1" dirty="0">
                <a:highlight>
                  <a:srgbClr val="00FF00"/>
                </a:highlight>
              </a:rPr>
              <a:t>Кожен метод шаблону класу, оголошений поза тілом класу, потребує власного оголошення шаблону</a:t>
            </a:r>
            <a:r>
              <a:rPr lang="uk-UA" sz="1800" dirty="0"/>
              <a:t>. Також зверніть увагу, що ім’я шаблону класу 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Array&lt;T&gt;</a:t>
            </a:r>
            <a:r>
              <a:rPr lang="en-US" sz="1800" dirty="0"/>
              <a:t>, </a:t>
            </a:r>
            <a:r>
              <a:rPr lang="uk-UA" sz="1800" dirty="0"/>
              <a:t>а не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sz="1800" dirty="0"/>
              <a:t> </a:t>
            </a:r>
            <a:r>
              <a:rPr lang="uk-UA" sz="1800" dirty="0"/>
              <a:t>вказуватиме на НЕ шаблонну версію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приклад використання шаблону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BEE5FF-026D-43FC-8AD2-84AF2A43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91" y="2907983"/>
            <a:ext cx="5822018" cy="39500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4A7891-1F74-42DC-B357-0470E634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309" y="3144436"/>
            <a:ext cx="1305107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67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600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455600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515839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797185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0293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77771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005713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621590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74006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68577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59308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Шаблони і контейнерні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Шаблони класів працюють точно так же, як і шаблони функцій</a:t>
            </a:r>
            <a:r>
              <a:rPr lang="uk-UA" sz="1800" dirty="0"/>
              <a:t>: компілятор копіює шаблон класу, замінюючи типи параметрів шаблону класу на фактичні (передані) типи даних, а потім компілює цю копію. Якщо у вас є шаблон класу, але ви його не використовуєте, то компілятор не буде його навіть компілювати.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Шаблони класів ідеально підходять для реалізації контейнерних класів, тому що дуже часто таким класам доводиться працювати з різними типами даних, а шаблони дозволяють це організувати в мінімальній кількості коду</a:t>
            </a:r>
            <a:r>
              <a:rPr lang="uk-UA" sz="1800" dirty="0"/>
              <a:t>. Хоча синтаксис трохи потворний, і повідомлення про помилки іноді можуть бути «об’ємними», шаблони класів дійсно є однією з кращих і найбільш корисних конструкцій мови </a:t>
            </a:r>
            <a:r>
              <a:rPr lang="en-US" sz="1800" dirty="0"/>
              <a:t>C++.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82921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51136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821347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95696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33631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017608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55956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Шаблони</a:t>
            </a:r>
            <a:r>
              <a:rPr lang="ru-RU" sz="3600" b="1" dirty="0"/>
              <a:t> </a:t>
            </a:r>
            <a:r>
              <a:rPr lang="ru-RU" sz="3600" b="1" dirty="0" err="1"/>
              <a:t>класів</a:t>
            </a:r>
            <a:r>
              <a:rPr lang="ru-RU" sz="3600" b="1" dirty="0"/>
              <a:t> в </a:t>
            </a:r>
            <a:r>
              <a:rPr lang="ru-RU" sz="3600" b="1" dirty="0" err="1"/>
              <a:t>Стандартній</a:t>
            </a:r>
            <a:r>
              <a:rPr lang="ru-RU" sz="3600" b="1" dirty="0"/>
              <a:t> </a:t>
            </a:r>
            <a:r>
              <a:rPr lang="ru-RU" sz="3600" b="1" dirty="0" err="1"/>
              <a:t>бібліотеці</a:t>
            </a:r>
            <a:r>
              <a:rPr lang="ru-RU" sz="3600" b="1" dirty="0"/>
              <a:t> С++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ви вже зрозуміли, чим насправді 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std::vector&lt;int&gt;</a:t>
            </a:r>
            <a:r>
              <a:rPr lang="en-US" sz="1800" dirty="0"/>
              <a:t>? </a:t>
            </a:r>
            <a:r>
              <a:rPr lang="uk-UA" sz="1800" dirty="0"/>
              <a:t>Правильно,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</a:t>
            </a:r>
            <a:r>
              <a:rPr lang="en-US" sz="1800" dirty="0"/>
              <a:t> — </a:t>
            </a:r>
            <a:r>
              <a:rPr lang="uk-UA" sz="1800" dirty="0"/>
              <a:t>це шаблон класу, 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— </a:t>
            </a:r>
            <a:r>
              <a:rPr lang="uk-UA" sz="1800" dirty="0"/>
              <a:t>це всього лише переданий тип даних! Стандартна бібліотека С++ містить багато визначених шаблонів класів, доступних для вашого використання.</a:t>
            </a:r>
          </a:p>
        </p:txBody>
      </p:sp>
    </p:spTree>
    <p:extLst>
      <p:ext uri="{BB962C8B-B14F-4D97-AF65-F5344CB8AC3E}">
        <p14:creationId xmlns:p14="http://schemas.microsoft.com/office/powerpoint/2010/main" val="253899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Шаблони</a:t>
            </a:r>
            <a:r>
              <a:rPr lang="ru-RU" sz="3600" b="1" dirty="0"/>
              <a:t> </a:t>
            </a:r>
            <a:r>
              <a:rPr lang="ru-RU" sz="3600" b="1" dirty="0" err="1"/>
              <a:t>класів</a:t>
            </a:r>
            <a:r>
              <a:rPr lang="ru-RU" sz="3600" b="1" dirty="0"/>
              <a:t> і </a:t>
            </a:r>
            <a:r>
              <a:rPr lang="ru-RU" sz="3600" b="1" dirty="0" err="1"/>
              <a:t>Заголовкові</a:t>
            </a:r>
            <a:r>
              <a:rPr lang="ru-RU" sz="3600" b="1" dirty="0"/>
              <a:t> </a:t>
            </a:r>
            <a:r>
              <a:rPr lang="ru-RU" sz="3600" b="1" dirty="0" err="1"/>
              <a:t>файли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Шаблон</a:t>
            </a:r>
            <a:r>
              <a:rPr lang="uk-UA" sz="1800" dirty="0"/>
              <a:t> не є ані класом, ані функцією — це </a:t>
            </a:r>
            <a:r>
              <a:rPr lang="uk-UA" sz="1800" b="1" dirty="0">
                <a:highlight>
                  <a:srgbClr val="00FF00"/>
                </a:highlight>
              </a:rPr>
              <a:t>трафарет</a:t>
            </a:r>
            <a:r>
              <a:rPr lang="uk-UA" sz="1800" dirty="0"/>
              <a:t>, який використовується для створення класів або функцій. Таким чином, шаблони працюють не так, як звичайні функції або класи. У більшості випадків це не є проблемою, але на практиці трапляються різні ситуації.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Працюючи зі звичайними класами ми поміщаємо визначення класу в заголовковий файл, а визначення методів цього класу в окремий .</a:t>
            </a:r>
            <a:r>
              <a:rPr lang="en-US" sz="1800" b="1" dirty="0" err="1">
                <a:highlight>
                  <a:srgbClr val="FFFF00"/>
                </a:highlight>
              </a:rPr>
              <a:t>cpp</a:t>
            </a:r>
            <a:r>
              <a:rPr lang="en-US" sz="1800" b="1" dirty="0">
                <a:highlight>
                  <a:srgbClr val="FFFF00"/>
                </a:highlight>
              </a:rPr>
              <a:t>-</a:t>
            </a:r>
            <a:r>
              <a:rPr lang="uk-UA" sz="1800" b="1" dirty="0">
                <a:highlight>
                  <a:srgbClr val="FFFF00"/>
                </a:highlight>
              </a:rPr>
              <a:t>файл з аналогічним ім’ям</a:t>
            </a:r>
            <a:r>
              <a:rPr lang="uk-UA" sz="1800" dirty="0"/>
              <a:t>. Таким чином, фактичне визначення класу компілюється як окремий файл всередині проекту. </a:t>
            </a:r>
            <a:r>
              <a:rPr lang="uk-UA" sz="1800" b="1" dirty="0">
                <a:highlight>
                  <a:srgbClr val="00FFFF"/>
                </a:highlight>
              </a:rPr>
              <a:t>Однак з шаблонами все відбувається дещо інакше </a:t>
            </a:r>
            <a:r>
              <a:rPr lang="uk-UA" sz="1800" dirty="0"/>
              <a:t>. Розглянемо наступне:</a:t>
            </a:r>
          </a:p>
        </p:txBody>
      </p:sp>
    </p:spTree>
    <p:extLst>
      <p:ext uri="{BB962C8B-B14F-4D97-AF65-F5344CB8AC3E}">
        <p14:creationId xmlns:p14="http://schemas.microsoft.com/office/powerpoint/2010/main" val="192224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880536-FB2C-4C81-A8B7-B77C6F01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696" y="-1"/>
            <a:ext cx="5193742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0AE4B-4104-4A51-AD5D-FED43E86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7" y="-1"/>
            <a:ext cx="5193742" cy="15609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1A1EDF-F845-4E6C-97E0-14B9A5C79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1" y="1882318"/>
            <a:ext cx="5548048" cy="39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939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3393</Words>
  <Application>Microsoft Office PowerPoint</Application>
  <PresentationFormat>Широкий екран</PresentationFormat>
  <Paragraphs>228</Paragraphs>
  <Slides>65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65</vt:i4>
      </vt:variant>
    </vt:vector>
  </HeadingPairs>
  <TitlesOfParts>
    <vt:vector size="70" baseType="lpstr">
      <vt:lpstr>Arial</vt:lpstr>
      <vt:lpstr>Calibri</vt:lpstr>
      <vt:lpstr>Consolas</vt:lpstr>
      <vt:lpstr>Tahoma</vt:lpstr>
      <vt:lpstr>Тема Office</vt:lpstr>
      <vt:lpstr>Шаблони класів</vt:lpstr>
      <vt:lpstr>Шаблони і контейнерні класи</vt:lpstr>
      <vt:lpstr>Шаблони і контейнерні класи</vt:lpstr>
      <vt:lpstr>Шаблони і контейнерні класи</vt:lpstr>
      <vt:lpstr>Шаблони і контейнерні класи</vt:lpstr>
      <vt:lpstr>Шаблони і контейнерні класи</vt:lpstr>
      <vt:lpstr>Шаблони класів в Стандартній бібліотеці С++</vt:lpstr>
      <vt:lpstr>Шаблони класів і Заголовкові файли</vt:lpstr>
      <vt:lpstr>_</vt:lpstr>
      <vt:lpstr>_</vt:lpstr>
      <vt:lpstr>_</vt:lpstr>
      <vt:lpstr>_</vt:lpstr>
      <vt:lpstr>_</vt:lpstr>
      <vt:lpstr>Параметр non-type в шаблоні</vt:lpstr>
      <vt:lpstr>_</vt:lpstr>
      <vt:lpstr>_</vt:lpstr>
      <vt:lpstr>Явна спеціалізація шаблону функції</vt:lpstr>
      <vt:lpstr>_</vt:lpstr>
      <vt:lpstr>_</vt:lpstr>
      <vt:lpstr>_</vt:lpstr>
      <vt:lpstr>Ще один приклад</vt:lpstr>
      <vt:lpstr>Ще один приклад</vt:lpstr>
      <vt:lpstr>Ще один приклад</vt:lpstr>
      <vt:lpstr>Ще один приклад</vt:lpstr>
      <vt:lpstr>_</vt:lpstr>
      <vt:lpstr>Явна спеціалізація шаблону класу</vt:lpstr>
      <vt:lpstr>Явна спеціалізація шаблону класу</vt:lpstr>
      <vt:lpstr>Явна спеціалізація шаблону класу</vt:lpstr>
      <vt:lpstr>Спеціалізація шаблону класу</vt:lpstr>
      <vt:lpstr>_</vt:lpstr>
      <vt:lpstr>_</vt:lpstr>
      <vt:lpstr>_</vt:lpstr>
      <vt:lpstr>_</vt:lpstr>
      <vt:lpstr>Часткова спеціалізація шаблону</vt:lpstr>
      <vt:lpstr>Часткова спеціалізація шаблону</vt:lpstr>
      <vt:lpstr>Часткова спеціалізація шаблону</vt:lpstr>
      <vt:lpstr>_</vt:lpstr>
      <vt:lpstr>Повна спеціалізація шаблону — рішення?</vt:lpstr>
      <vt:lpstr>_</vt:lpstr>
      <vt:lpstr>_</vt:lpstr>
      <vt:lpstr>Часткова спеціалізація шаблону</vt:lpstr>
      <vt:lpstr>Часткова спеціалізація шаблону</vt:lpstr>
      <vt:lpstr>_</vt:lpstr>
      <vt:lpstr>Часткова спеціалізація шаблонів методів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132</cp:revision>
  <dcterms:created xsi:type="dcterms:W3CDTF">2021-08-19T17:51:13Z</dcterms:created>
  <dcterms:modified xsi:type="dcterms:W3CDTF">2024-04-14T22:08:10Z</dcterms:modified>
</cp:coreProperties>
</file>